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ineorlund:Documents:Boxerklubben:Medlemskontakt:Medlemsutvikling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ineorlund:Documents:Boxerklubben:Medlemskontakt:Medlemsutvikling%20oktober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/>
              <a:t>Medlemsutvikling</a:t>
            </a:r>
            <a:r>
              <a:rPr lang="nb-NO" baseline="0"/>
              <a:t> 2012-2014</a:t>
            </a:r>
            <a:endParaRPr lang="nb-NO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'Ark1'!$C$6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'Ark1'!$B$7:$B$17</c:f>
              <c:strCache>
                <c:ptCount val="11"/>
                <c:pt idx="0">
                  <c:v>Februar</c:v>
                </c:pt>
                <c:pt idx="1">
                  <c:v>Mars</c:v>
                </c:pt>
                <c:pt idx="2">
                  <c:v>April</c:v>
                </c:pt>
                <c:pt idx="3">
                  <c:v>Mai</c:v>
                </c:pt>
                <c:pt idx="4">
                  <c:v>Juni</c:v>
                </c:pt>
                <c:pt idx="5">
                  <c:v>Juli</c:v>
                </c:pt>
                <c:pt idx="6">
                  <c:v>August</c:v>
                </c:pt>
                <c:pt idx="7">
                  <c:v>September</c:v>
                </c:pt>
                <c:pt idx="8">
                  <c:v>Oktober</c:v>
                </c:pt>
                <c:pt idx="9">
                  <c:v>November</c:v>
                </c:pt>
                <c:pt idx="10">
                  <c:v>Desember</c:v>
                </c:pt>
              </c:strCache>
            </c:strRef>
          </c:cat>
          <c:val>
            <c:numRef>
              <c:f>'Ark1'!$C$7:$C$17</c:f>
              <c:numCache>
                <c:formatCode>General</c:formatCode>
                <c:ptCount val="11"/>
                <c:pt idx="2">
                  <c:v>788.0</c:v>
                </c:pt>
                <c:pt idx="3">
                  <c:v>803.0</c:v>
                </c:pt>
                <c:pt idx="4">
                  <c:v>819.0</c:v>
                </c:pt>
                <c:pt idx="5">
                  <c:v>819.0</c:v>
                </c:pt>
                <c:pt idx="6">
                  <c:v>843.0</c:v>
                </c:pt>
                <c:pt idx="7">
                  <c:v>857.0</c:v>
                </c:pt>
                <c:pt idx="8">
                  <c:v>897.0</c:v>
                </c:pt>
                <c:pt idx="9">
                  <c:v>897.0</c:v>
                </c:pt>
                <c:pt idx="10">
                  <c:v>908.0</c:v>
                </c:pt>
              </c:numCache>
            </c:numRef>
          </c:val>
        </c:ser>
        <c:ser>
          <c:idx val="1"/>
          <c:order val="1"/>
          <c:tx>
            <c:strRef>
              <c:f>'Ark1'!$D$6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'Ark1'!$B$7:$B$17</c:f>
              <c:strCache>
                <c:ptCount val="11"/>
                <c:pt idx="0">
                  <c:v>Februar</c:v>
                </c:pt>
                <c:pt idx="1">
                  <c:v>Mars</c:v>
                </c:pt>
                <c:pt idx="2">
                  <c:v>April</c:v>
                </c:pt>
                <c:pt idx="3">
                  <c:v>Mai</c:v>
                </c:pt>
                <c:pt idx="4">
                  <c:v>Juni</c:v>
                </c:pt>
                <c:pt idx="5">
                  <c:v>Juli</c:v>
                </c:pt>
                <c:pt idx="6">
                  <c:v>August</c:v>
                </c:pt>
                <c:pt idx="7">
                  <c:v>September</c:v>
                </c:pt>
                <c:pt idx="8">
                  <c:v>Oktober</c:v>
                </c:pt>
                <c:pt idx="9">
                  <c:v>November</c:v>
                </c:pt>
                <c:pt idx="10">
                  <c:v>Desember</c:v>
                </c:pt>
              </c:strCache>
            </c:strRef>
          </c:cat>
          <c:val>
            <c:numRef>
              <c:f>'Ark1'!$D$7:$D$17</c:f>
              <c:numCache>
                <c:formatCode>General</c:formatCode>
                <c:ptCount val="11"/>
                <c:pt idx="2">
                  <c:v>765.0</c:v>
                </c:pt>
                <c:pt idx="3">
                  <c:v>787.0</c:v>
                </c:pt>
                <c:pt idx="4">
                  <c:v>803.0</c:v>
                </c:pt>
                <c:pt idx="5">
                  <c:v>820.0</c:v>
                </c:pt>
                <c:pt idx="6">
                  <c:v>829.0</c:v>
                </c:pt>
                <c:pt idx="7">
                  <c:v>842.0</c:v>
                </c:pt>
                <c:pt idx="8">
                  <c:v>849.0</c:v>
                </c:pt>
                <c:pt idx="9">
                  <c:v>866.0</c:v>
                </c:pt>
                <c:pt idx="10">
                  <c:v>880.0</c:v>
                </c:pt>
              </c:numCache>
            </c:numRef>
          </c:val>
        </c:ser>
        <c:ser>
          <c:idx val="2"/>
          <c:order val="2"/>
          <c:tx>
            <c:strRef>
              <c:f>'Ark1'!$E$6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'Ark1'!$B$7:$B$17</c:f>
              <c:strCache>
                <c:ptCount val="11"/>
                <c:pt idx="0">
                  <c:v>Februar</c:v>
                </c:pt>
                <c:pt idx="1">
                  <c:v>Mars</c:v>
                </c:pt>
                <c:pt idx="2">
                  <c:v>April</c:v>
                </c:pt>
                <c:pt idx="3">
                  <c:v>Mai</c:v>
                </c:pt>
                <c:pt idx="4">
                  <c:v>Juni</c:v>
                </c:pt>
                <c:pt idx="5">
                  <c:v>Juli</c:v>
                </c:pt>
                <c:pt idx="6">
                  <c:v>August</c:v>
                </c:pt>
                <c:pt idx="7">
                  <c:v>September</c:v>
                </c:pt>
                <c:pt idx="8">
                  <c:v>Oktober</c:v>
                </c:pt>
                <c:pt idx="9">
                  <c:v>November</c:v>
                </c:pt>
                <c:pt idx="10">
                  <c:v>Desember</c:v>
                </c:pt>
              </c:strCache>
            </c:strRef>
          </c:cat>
          <c:val>
            <c:numRef>
              <c:f>'Ark1'!$E$7:$E$17</c:f>
              <c:numCache>
                <c:formatCode>General</c:formatCode>
                <c:ptCount val="11"/>
                <c:pt idx="0">
                  <c:v>596.0</c:v>
                </c:pt>
                <c:pt idx="1">
                  <c:v>636.0</c:v>
                </c:pt>
                <c:pt idx="2">
                  <c:v>716.0</c:v>
                </c:pt>
                <c:pt idx="3">
                  <c:v>769.0</c:v>
                </c:pt>
                <c:pt idx="4">
                  <c:v>777.0</c:v>
                </c:pt>
                <c:pt idx="5">
                  <c:v>796.0</c:v>
                </c:pt>
                <c:pt idx="6">
                  <c:v>805.0</c:v>
                </c:pt>
                <c:pt idx="7">
                  <c:v>823.0</c:v>
                </c:pt>
                <c:pt idx="8">
                  <c:v>836.0</c:v>
                </c:pt>
                <c:pt idx="9">
                  <c:v>843.0</c:v>
                </c:pt>
                <c:pt idx="10">
                  <c:v>860.0</c:v>
                </c:pt>
              </c:numCache>
            </c:numRef>
          </c:val>
        </c:ser>
        <c:ser>
          <c:idx val="3"/>
          <c:order val="3"/>
          <c:tx>
            <c:strRef>
              <c:f>'Ark1'!$F$6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'Ark1'!$B$7:$B$17</c:f>
              <c:strCache>
                <c:ptCount val="11"/>
                <c:pt idx="0">
                  <c:v>Februar</c:v>
                </c:pt>
                <c:pt idx="1">
                  <c:v>Mars</c:v>
                </c:pt>
                <c:pt idx="2">
                  <c:v>April</c:v>
                </c:pt>
                <c:pt idx="3">
                  <c:v>Mai</c:v>
                </c:pt>
                <c:pt idx="4">
                  <c:v>Juni</c:v>
                </c:pt>
                <c:pt idx="5">
                  <c:v>Juli</c:v>
                </c:pt>
                <c:pt idx="6">
                  <c:v>August</c:v>
                </c:pt>
                <c:pt idx="7">
                  <c:v>September</c:v>
                </c:pt>
                <c:pt idx="8">
                  <c:v>Oktober</c:v>
                </c:pt>
                <c:pt idx="9">
                  <c:v>November</c:v>
                </c:pt>
                <c:pt idx="10">
                  <c:v>Desember</c:v>
                </c:pt>
              </c:strCache>
            </c:strRef>
          </c:cat>
          <c:val>
            <c:numRef>
              <c:f>'Ark1'!$F$7:$F$17</c:f>
              <c:numCache>
                <c:formatCode>General</c:formatCode>
                <c:ptCount val="11"/>
                <c:pt idx="1">
                  <c:v>731.0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36486776"/>
        <c:axId val="2136489912"/>
      </c:barChart>
      <c:catAx>
        <c:axId val="2136486776"/>
        <c:scaling>
          <c:orientation val="minMax"/>
        </c:scaling>
        <c:delete val="0"/>
        <c:axPos val="b"/>
        <c:majorTickMark val="none"/>
        <c:minorTickMark val="none"/>
        <c:tickLblPos val="nextTo"/>
        <c:crossAx val="2136489912"/>
        <c:crosses val="autoZero"/>
        <c:auto val="1"/>
        <c:lblAlgn val="ctr"/>
        <c:lblOffset val="100"/>
        <c:noMultiLvlLbl val="0"/>
      </c:catAx>
      <c:valAx>
        <c:axId val="2136489912"/>
        <c:scaling>
          <c:orientation val="minMax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nb-NO" sz="1200"/>
                  <a:t>Antall medlemmer</a:t>
                </a:r>
              </a:p>
            </c:rich>
          </c:tx>
          <c:layout>
            <c:manualLayout>
              <c:xMode val="edge"/>
              <c:yMode val="edge"/>
              <c:x val="0.0271739130434783"/>
              <c:y val="0.44695242320062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13648677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'Ark1'!$C$14</c:f>
              <c:strCache>
                <c:ptCount val="1"/>
                <c:pt idx="0">
                  <c:v>Inntekt</c:v>
                </c:pt>
              </c:strCache>
            </c:strRef>
          </c:tx>
          <c:invertIfNegative val="0"/>
          <c:cat>
            <c:strRef>
              <c:f>'Ark1'!$B$15:$B$22</c:f>
              <c:strCache>
                <c:ptCount val="8"/>
                <c:pt idx="0">
                  <c:v>År 2007</c:v>
                </c:pt>
                <c:pt idx="1">
                  <c:v>År 2008</c:v>
                </c:pt>
                <c:pt idx="2">
                  <c:v>År 2009</c:v>
                </c:pt>
                <c:pt idx="3">
                  <c:v>År 2010</c:v>
                </c:pt>
                <c:pt idx="4">
                  <c:v>År 2011</c:v>
                </c:pt>
                <c:pt idx="5">
                  <c:v>År 2012</c:v>
                </c:pt>
                <c:pt idx="6">
                  <c:v>År 2013</c:v>
                </c:pt>
                <c:pt idx="7">
                  <c:v>År 2014</c:v>
                </c:pt>
              </c:strCache>
            </c:strRef>
          </c:cat>
          <c:val>
            <c:numRef>
              <c:f>'Ark1'!$C$15:$C$22</c:f>
              <c:numCache>
                <c:formatCode>_-"kr"* #,##0.00_-;\-"kr"* #,##0.00_-;_-"kr"* "-"??_-;_-@_-</c:formatCode>
                <c:ptCount val="8"/>
                <c:pt idx="0">
                  <c:v>236500.0</c:v>
                </c:pt>
                <c:pt idx="1">
                  <c:v>277500.0</c:v>
                </c:pt>
                <c:pt idx="2">
                  <c:v>299200.0</c:v>
                </c:pt>
                <c:pt idx="3">
                  <c:v>321800.0</c:v>
                </c:pt>
                <c:pt idx="4">
                  <c:v>340800.0</c:v>
                </c:pt>
                <c:pt idx="5">
                  <c:v>319800.0</c:v>
                </c:pt>
                <c:pt idx="6">
                  <c:v>318300.0</c:v>
                </c:pt>
                <c:pt idx="7">
                  <c:v>308500.0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2683208"/>
        <c:axId val="2072685608"/>
      </c:barChart>
      <c:catAx>
        <c:axId val="2072683208"/>
        <c:scaling>
          <c:orientation val="minMax"/>
        </c:scaling>
        <c:delete val="0"/>
        <c:axPos val="b"/>
        <c:majorTickMark val="out"/>
        <c:minorTickMark val="none"/>
        <c:tickLblPos val="nextTo"/>
        <c:crossAx val="2072685608"/>
        <c:crosses val="autoZero"/>
        <c:auto val="1"/>
        <c:lblAlgn val="ctr"/>
        <c:lblOffset val="100"/>
        <c:noMultiLvlLbl val="0"/>
      </c:catAx>
      <c:valAx>
        <c:axId val="2072685608"/>
        <c:scaling>
          <c:orientation val="minMax"/>
        </c:scaling>
        <c:delete val="0"/>
        <c:axPos val="l"/>
        <c:majorGridlines/>
        <c:numFmt formatCode="_-&quot;kr&quot;* #,##0.00_-;\-&quot;kr&quot;* #,##0.00_-;_-&quot;kr&quot;* &quot;-&quot;??_-;_-@_-" sourceLinked="1"/>
        <c:majorTickMark val="out"/>
        <c:minorTickMark val="none"/>
        <c:tickLblPos val="nextTo"/>
        <c:crossAx val="20726832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20.03.15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04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659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32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568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02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883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27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02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32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9872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8724-1D93-5B4A-A301-429EFB4FF888}" type="datetimeFigureOut">
              <a:rPr lang="nb-NO" smtClean="0"/>
              <a:t>21.03.15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597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78724-1D93-5B4A-A301-429EFB4FF888}" type="datetimeFigureOut">
              <a:rPr lang="nb-NO" smtClean="0"/>
              <a:t>20.03.15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4E73E-1FA3-7941-A83D-ECBBA4BBF5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31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56685"/>
              </p:ext>
            </p:extLst>
          </p:nvPr>
        </p:nvGraphicFramePr>
        <p:xfrm>
          <a:off x="91526" y="1"/>
          <a:ext cx="8976274" cy="680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32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301494"/>
              </p:ext>
            </p:extLst>
          </p:nvPr>
        </p:nvGraphicFramePr>
        <p:xfrm>
          <a:off x="2674984" y="203808"/>
          <a:ext cx="6122934" cy="4018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255715"/>
              </p:ext>
            </p:extLst>
          </p:nvPr>
        </p:nvGraphicFramePr>
        <p:xfrm>
          <a:off x="395732" y="4127262"/>
          <a:ext cx="2382217" cy="2323836"/>
        </p:xfrm>
        <a:graphic>
          <a:graphicData uri="http://schemas.openxmlformats.org/drawingml/2006/table">
            <a:tbl>
              <a:tblPr/>
              <a:tblGrid>
                <a:gridCol w="1060576"/>
                <a:gridCol w="1321641"/>
              </a:tblGrid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Inntekt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2007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236 500,00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2008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277 500,00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2009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299 200,00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2010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321 800,00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2011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340 800,00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2012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319 800,00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2013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318 300,00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År 2014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 308 500,00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370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49</Words>
  <Application>Microsoft Macintosh PowerPoint</Application>
  <PresentationFormat>Skjermfremvisning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3" baseType="lpstr">
      <vt:lpstr>Office-tema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Line Orlund</dc:creator>
  <cp:lastModifiedBy>Line Orlund</cp:lastModifiedBy>
  <cp:revision>3</cp:revision>
  <cp:lastPrinted>2015-03-21T06:06:47Z</cp:lastPrinted>
  <dcterms:created xsi:type="dcterms:W3CDTF">2015-03-20T22:34:40Z</dcterms:created>
  <dcterms:modified xsi:type="dcterms:W3CDTF">2015-03-21T06:17:19Z</dcterms:modified>
</cp:coreProperties>
</file>